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83" r:id="rId21"/>
    <p:sldId id="282" r:id="rId22"/>
    <p:sldId id="281" r:id="rId23"/>
    <p:sldId id="280" r:id="rId24"/>
    <p:sldId id="284" r:id="rId25"/>
    <p:sldId id="274" r:id="rId26"/>
    <p:sldId id="275" r:id="rId27"/>
    <p:sldId id="285" r:id="rId28"/>
    <p:sldId id="290" r:id="rId29"/>
    <p:sldId id="291" r:id="rId30"/>
    <p:sldId id="289" r:id="rId31"/>
    <p:sldId id="288" r:id="rId32"/>
    <p:sldId id="287" r:id="rId33"/>
    <p:sldId id="292" r:id="rId34"/>
    <p:sldId id="276" r:id="rId35"/>
    <p:sldId id="277" r:id="rId36"/>
    <p:sldId id="278" r:id="rId37"/>
    <p:sldId id="293" r:id="rId38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718" autoAdjust="0"/>
  </p:normalViewPr>
  <p:slideViewPr>
    <p:cSldViewPr snapToGrid="0" snapToObjects="1">
      <p:cViewPr>
        <p:scale>
          <a:sx n="60" d="100"/>
          <a:sy n="60" d="100"/>
        </p:scale>
        <p:origin x="-1768" y="-376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10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285762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Effectively,</a:t>
            </a:r>
            <a:r>
              <a:rPr lang="en-US" baseline="0" dirty="0" smtClean="0"/>
              <a:t> operators are standing 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completely made up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11"/>
              </a:buBlip>
            </a:lvl1pPr>
            <a:lvl2pPr marL="1509400" indent="-406400">
              <a:spcBef>
                <a:spcPts val="1400"/>
              </a:spcBef>
              <a:buBlip>
                <a:blip r:embed="rId12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9000" dirty="0">
                <a:uFill>
                  <a:solidFill/>
                </a:uFill>
              </a:rPr>
              <a:t>Databrary</a:t>
            </a:r>
          </a:p>
          <a:p>
            <a:pPr lvl="0">
              <a:defRPr sz="1800">
                <a:uFillTx/>
              </a:defRPr>
            </a:pPr>
            <a:r>
              <a:rPr sz="4500" dirty="0">
                <a:solidFill>
                  <a:srgbClr val="53585F"/>
                </a:solidFill>
                <a:uFill>
                  <a:solidFill/>
                </a:uFill>
              </a:rPr>
              <a:t>A Repository for Storing, Managing, and Reusing Video Data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977900" y="6663418"/>
            <a:ext cx="11049000" cy="26493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Andrew Gordon</a:t>
            </a:r>
          </a:p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Information Engineer</a:t>
            </a:r>
          </a:p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New York University</a:t>
            </a:r>
          </a:p>
        </p:txBody>
      </p:sp>
      <p:pic>
        <p:nvPicPr>
          <p:cNvPr id="2" name="Picture 1" descr="databr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4488386"/>
            <a:ext cx="2120900" cy="2425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Supporting Community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Managing diverse datasets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Meeting researchers where they work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Making sharing easy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Supporting Community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New expectations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Cultural shift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Staff work directly with researchers and their IRBs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perator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800" dirty="0">
                <a:latin typeface="+mn-lt"/>
              </a:rPr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Data Curation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Curating data is labor intensive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Researchers have limited time and resources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perator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1105790"/>
            <a:ext cx="10853168" cy="7107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>
                <a:latin typeface="+mn-lt"/>
              </a:rPr>
              <a:t>Image source: https://</a:t>
            </a:r>
            <a:r>
              <a:rPr lang="en-US" dirty="0" err="1">
                <a:latin typeface="+mn-lt"/>
              </a:rPr>
              <a:t>www.flickr.com</a:t>
            </a:r>
            <a:r>
              <a:rPr lang="en-US" dirty="0">
                <a:latin typeface="+mn-lt"/>
              </a:rPr>
              <a:t>/photos/</a:t>
            </a:r>
            <a:r>
              <a:rPr lang="en-US" dirty="0" err="1">
                <a:latin typeface="+mn-lt"/>
              </a:rPr>
              <a:t>kk</a:t>
            </a:r>
            <a:r>
              <a:rPr lang="en-US" dirty="0">
                <a:latin typeface="+mn-lt"/>
              </a:rPr>
              <a:t>/18768224</a:t>
            </a:r>
          </a:p>
          <a:p>
            <a:pPr lvl="0">
              <a:defRPr sz="1800"/>
            </a:pPr>
            <a:endParaRPr sz="120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operator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rtl="0">
              <a:defRPr sz="1800"/>
            </a:pPr>
            <a:r>
              <a:rPr lang="en-US" sz="1800" dirty="0">
                <a:latin typeface="+mn-lt"/>
              </a:rPr>
              <a:t>Image source: http://</a:t>
            </a:r>
            <a:r>
              <a:rPr lang="en-US" sz="1800" dirty="0" err="1">
                <a:latin typeface="+mn-lt"/>
              </a:rPr>
              <a:t>www.wired.com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images_blogs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gadgetlab</a:t>
            </a:r>
            <a:r>
              <a:rPr lang="en-US" sz="1800" dirty="0">
                <a:latin typeface="+mn-lt"/>
              </a:rPr>
              <a:t>/2013/04/</a:t>
            </a:r>
            <a:r>
              <a:rPr lang="en-US" sz="1800" dirty="0" err="1">
                <a:latin typeface="+mn-lt"/>
              </a:rPr>
              <a:t>Messy_desktop.png</a:t>
            </a:r>
            <a:endParaRPr lang="en-US" dirty="0">
              <a:latin typeface="+mn-lt"/>
            </a:endParaRPr>
          </a:p>
          <a:p>
            <a:pPr lvl="0">
              <a:defRPr sz="1800"/>
            </a:pP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perators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/>
              <a:t>Image source: https://preservingdtharchives2011.files.wordpress.com/2011/08/dscn0807.jpg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Post hoc curation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Capturing and standardizing metadata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Obtaining consents on older datasets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Standardized ingest workflows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Self-curation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Online tools to support researcher curation at source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Fits to common researcher practices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 descr="ss_98_pl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4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4679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Intended Community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Developmental </a:t>
            </a:r>
            <a:r>
              <a:rPr lang="en-US" sz="5000" dirty="0" smtClean="0">
                <a:uFill>
                  <a:solidFill/>
                </a:uFill>
              </a:rPr>
              <a:t>and learning sciences</a:t>
            </a:r>
            <a:endParaRPr sz="5000" dirty="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Researchers studying humans using </a:t>
            </a:r>
            <a:r>
              <a:rPr sz="5000" dirty="0" smtClean="0">
                <a:uFill>
                  <a:solidFill/>
                </a:uFill>
              </a:rPr>
              <a:t>video</a:t>
            </a:r>
            <a:endParaRPr lang="en-US" sz="5000" dirty="0" smtClean="0">
              <a:uFill>
                <a:solidFill/>
              </a:uFill>
            </a:endParaRPr>
          </a:p>
          <a:p>
            <a:pPr marL="2540" lvl="0" indent="0">
              <a:buNone/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86691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54208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72177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323527"/>
            <a:ext cx="12742228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0124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Timeline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54" y="1260709"/>
            <a:ext cx="10140529" cy="7672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5789" y="9310516"/>
            <a:ext cx="71122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dirty="0">
                <a:solidFill>
                  <a:srgbClr val="000000"/>
                </a:solidFill>
                <a:latin typeface="+mn-lt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nyu.databrary.org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/volume/9/slot/6113?segment=-&amp;asset=9609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5202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Challenge </a:t>
            </a:r>
            <a:r>
              <a:rPr sz="6000" dirty="0">
                <a:uFill>
                  <a:solidFill/>
                </a:uFill>
              </a:rPr>
              <a:t>- </a:t>
            </a:r>
            <a:r>
              <a:rPr sz="6000" dirty="0" smtClean="0">
                <a:uFill>
                  <a:solidFill/>
                </a:uFill>
              </a:rPr>
              <a:t>Infrastructure</a:t>
            </a:r>
            <a:endParaRPr sz="6000" dirty="0">
              <a:uFill>
                <a:solidFill/>
              </a:uFill>
            </a:endParaRP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Video data are large, difficult to share and store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Standardizing storage and access of video data and metadata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Solution </a:t>
            </a:r>
            <a:r>
              <a:rPr sz="6000" dirty="0">
                <a:uFill>
                  <a:solidFill/>
                </a:uFill>
              </a:rPr>
              <a:t>- Infrastructure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Dataset designed to map to research study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Components of datasets mapped to how researchers organize their data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Minimal metadata for maximum contributions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8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68" y="1333645"/>
            <a:ext cx="10396362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52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Video as Data</a:t>
            </a:r>
          </a:p>
        </p:txBody>
      </p:sp>
      <p:pic>
        <p:nvPicPr>
          <p:cNvPr id="38" name="monkeybar_crazyswing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6868" y="1457377"/>
            <a:ext cx="12491064" cy="702622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24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6562"/>
            <a:ext cx="10406917" cy="77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58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3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1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9475"/>
            <a:ext cx="10406917" cy="772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1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Near term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refined and faceted search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DOIs for datasets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Support more diverse file formats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Regional workshops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Long Term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Provide more support for existing research workflows online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More interoperability with discovery systems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392" y="3660644"/>
            <a:ext cx="113089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solidFill>
                  <a:srgbClr val="87BEB4"/>
                </a:solidFill>
              </a:rPr>
              <a:t>https://</a:t>
            </a:r>
            <a:r>
              <a:rPr lang="en-US" sz="6000" dirty="0" err="1" smtClean="0">
                <a:solidFill>
                  <a:srgbClr val="87BEB4"/>
                </a:solidFill>
              </a:rPr>
              <a:t>databrary.org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sym typeface="Helvetica"/>
            </a:endParaRPr>
          </a:p>
        </p:txBody>
      </p:sp>
      <p:pic>
        <p:nvPicPr>
          <p:cNvPr id="4" name="Picture 3" descr="NS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8" y="7428120"/>
            <a:ext cx="1271380" cy="1271380"/>
          </a:xfrm>
          <a:prstGeom prst="rect">
            <a:avLst/>
          </a:prstGeom>
        </p:spPr>
      </p:pic>
      <p:pic>
        <p:nvPicPr>
          <p:cNvPr id="6" name="Picture 5" descr="nihMaste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12" y="7627485"/>
            <a:ext cx="1419918" cy="8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4730" y="7846563"/>
            <a:ext cx="366886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U01-HD-076595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028" y="7846563"/>
            <a:ext cx="28423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BCS-1238599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10" name="Picture 9" descr="data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3" y="5199418"/>
            <a:ext cx="1499212" cy="1714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Some Background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Funded for open sharing and reuse of video data by NIH and NSF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Hosted by Steinhardt School at NYU with help from NYU Libraries and ITS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Started early 2013, opened for general use October 2014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Contribution Statistics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As of May 2015:</a:t>
            </a: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8200 video files</a:t>
            </a: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2700 hours of video</a:t>
            </a: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2400 records including 2100 human subjects</a:t>
            </a: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35 contributors, 121 total authorized users</a:t>
            </a: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69 institutions world-wide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 Caveat (or two)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Focus on research practices and how to encourage more data contributions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Not designed to be a turnkey system (yet)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Ethics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Satisfying the ethical obligations for human subject data 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Many stakeholders involved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Ethics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Cohesive, standard policies around sharing and reusing data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Documentation and template language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Let researchers start with sharing in mind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Access Restrictions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28600" y="2992872"/>
            <a:ext cx="12547600" cy="106069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Release Levels</a:t>
            </a:r>
          </a:p>
        </p:txBody>
      </p:sp>
      <p:sp>
        <p:nvSpPr>
          <p:cNvPr id="57" name="Shape 57"/>
          <p:cNvSpPr/>
          <p:nvPr/>
        </p:nvSpPr>
        <p:spPr>
          <a:xfrm>
            <a:off x="1803846" y="4254499"/>
            <a:ext cx="98594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500" b="1" dirty="0"/>
              <a:t>Private:</a:t>
            </a:r>
            <a:r>
              <a:rPr sz="2500" dirty="0"/>
              <a:t> This content has not been shared and is restricted to collaborators</a:t>
            </a:r>
          </a:p>
        </p:txBody>
      </p:sp>
      <p:sp>
        <p:nvSpPr>
          <p:cNvPr id="58" name="Shape 58"/>
          <p:cNvSpPr/>
          <p:nvPr/>
        </p:nvSpPr>
        <p:spPr>
          <a:xfrm>
            <a:off x="1803846" y="5308599"/>
            <a:ext cx="98594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500" b="1" dirty="0"/>
              <a:t>Authorized Users: </a:t>
            </a:r>
            <a:r>
              <a:rPr sz="2500" dirty="0"/>
              <a:t>This content is restricted to authorized Databrary users</a:t>
            </a:r>
          </a:p>
        </p:txBody>
      </p:sp>
      <p:sp>
        <p:nvSpPr>
          <p:cNvPr id="59" name="Shape 59"/>
          <p:cNvSpPr/>
          <p:nvPr/>
        </p:nvSpPr>
        <p:spPr>
          <a:xfrm>
            <a:off x="1803846" y="6413500"/>
            <a:ext cx="98594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500" b="1"/>
              <a:t>Excerpts: </a:t>
            </a:r>
            <a:r>
              <a:rPr sz="2500"/>
              <a:t>This content is restricted to authorized Databrary users, who may use it in presentations for informational or educational purposes</a:t>
            </a:r>
          </a:p>
        </p:txBody>
      </p:sp>
      <p:sp>
        <p:nvSpPr>
          <p:cNvPr id="60" name="Shape 60"/>
          <p:cNvSpPr/>
          <p:nvPr/>
        </p:nvSpPr>
        <p:spPr>
          <a:xfrm>
            <a:off x="1803846" y="8255000"/>
            <a:ext cx="985946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500" b="1"/>
              <a:t>Public: </a:t>
            </a:r>
            <a:r>
              <a:rPr sz="2500"/>
              <a:t>This content is available openly to anyone</a:t>
            </a:r>
          </a:p>
        </p:txBody>
      </p:sp>
      <p:pic>
        <p:nvPicPr>
          <p:cNvPr id="2" name="Picture 1" descr="priv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0" y="4627232"/>
            <a:ext cx="936236" cy="530535"/>
          </a:xfrm>
          <a:prstGeom prst="rect">
            <a:avLst/>
          </a:prstGeom>
        </p:spPr>
      </p:pic>
      <p:pic>
        <p:nvPicPr>
          <p:cNvPr id="3" name="Picture 2" descr="sha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0" y="5723887"/>
            <a:ext cx="1075569" cy="609490"/>
          </a:xfrm>
          <a:prstGeom prst="rect">
            <a:avLst/>
          </a:prstGeom>
        </p:spPr>
      </p:pic>
      <p:pic>
        <p:nvPicPr>
          <p:cNvPr id="4" name="Picture 3" descr="excerpt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0" y="6972854"/>
            <a:ext cx="936236" cy="530536"/>
          </a:xfrm>
          <a:prstGeom prst="rect">
            <a:avLst/>
          </a:prstGeom>
        </p:spPr>
      </p:pic>
      <p:pic>
        <p:nvPicPr>
          <p:cNvPr id="5" name="Picture 4" descr="priv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0" y="8207066"/>
            <a:ext cx="936236" cy="5305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Custom 2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333333"/>
      </a:hlink>
      <a:folHlink>
        <a:srgbClr val="333333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677</Words>
  <Application>Microsoft Macintosh PowerPoint</Application>
  <PresentationFormat>Custom</PresentationFormat>
  <Paragraphs>108</Paragraphs>
  <Slides>37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Databrary A Repository for Storing, Managing, and Reusing Video Data</vt:lpstr>
      <vt:lpstr>Intended Community</vt:lpstr>
      <vt:lpstr>Video as Data</vt:lpstr>
      <vt:lpstr>Some Background</vt:lpstr>
      <vt:lpstr>Contribution Statistics</vt:lpstr>
      <vt:lpstr>A Caveat (or two)</vt:lpstr>
      <vt:lpstr>Challenge - Ethics</vt:lpstr>
      <vt:lpstr>Solution - Ethics</vt:lpstr>
      <vt:lpstr>Access Restrictions</vt:lpstr>
      <vt:lpstr>Challenge - Supporting Community</vt:lpstr>
      <vt:lpstr>Solution - Supporting Community</vt:lpstr>
      <vt:lpstr>PowerPoint Presentation</vt:lpstr>
      <vt:lpstr>Challenge - Data Curation</vt:lpstr>
      <vt:lpstr>PowerPoint Presentation</vt:lpstr>
      <vt:lpstr>PowerPoint Presentation</vt:lpstr>
      <vt:lpstr>PowerPoint Presentation</vt:lpstr>
      <vt:lpstr>Solution - Data Curation</vt:lpstr>
      <vt:lpstr>Solution - Data Curation</vt:lpstr>
      <vt:lpstr>Spreadsheet</vt:lpstr>
      <vt:lpstr>Spreadsheet</vt:lpstr>
      <vt:lpstr>Spreadsheet</vt:lpstr>
      <vt:lpstr>Spreadsheet</vt:lpstr>
      <vt:lpstr>Spreadsheet</vt:lpstr>
      <vt:lpstr>Timeline </vt:lpstr>
      <vt:lpstr>Challenge - Infrastructure</vt:lpstr>
      <vt:lpstr>Solution - Infrastructure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Future Directions - Near term</vt:lpstr>
      <vt:lpstr>Future Directions - Long Term</vt:lpstr>
      <vt:lpstr>PowerPoint Presentation</vt:lpstr>
      <vt:lpstr>Technology Stack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Databrary A Repository for Storing, Managing, and Reusing Video Data</dc:title>
  <cp:lastModifiedBy>Vicky Foo</cp:lastModifiedBy>
  <cp:revision>26</cp:revision>
  <dcterms:modified xsi:type="dcterms:W3CDTF">2015-06-04T21:54:52Z</dcterms:modified>
</cp:coreProperties>
</file>